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0"/>
  </p:notesMasterIdLst>
  <p:sldIdLst>
    <p:sldId id="314" r:id="rId3"/>
    <p:sldId id="327" r:id="rId4"/>
    <p:sldId id="323" r:id="rId5"/>
    <p:sldId id="285" r:id="rId6"/>
    <p:sldId id="307" r:id="rId7"/>
    <p:sldId id="325" r:id="rId8"/>
    <p:sldId id="302" r:id="rId9"/>
    <p:sldId id="326" r:id="rId10"/>
    <p:sldId id="304" r:id="rId11"/>
    <p:sldId id="257" r:id="rId12"/>
    <p:sldId id="276" r:id="rId13"/>
    <p:sldId id="324" r:id="rId14"/>
    <p:sldId id="303" r:id="rId15"/>
    <p:sldId id="322" r:id="rId16"/>
    <p:sldId id="298" r:id="rId17"/>
    <p:sldId id="321" r:id="rId18"/>
    <p:sldId id="328" r:id="rId19"/>
    <p:sldId id="306" r:id="rId20"/>
    <p:sldId id="301" r:id="rId21"/>
    <p:sldId id="320" r:id="rId22"/>
    <p:sldId id="311" r:id="rId23"/>
    <p:sldId id="319" r:id="rId24"/>
    <p:sldId id="310" r:id="rId25"/>
    <p:sldId id="329" r:id="rId26"/>
    <p:sldId id="256" r:id="rId27"/>
    <p:sldId id="317" r:id="rId28"/>
    <p:sldId id="30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8429AC5-FCE1-476C-A358-FE7C77BAB930}">
          <p14:sldIdLst>
            <p14:sldId id="314"/>
            <p14:sldId id="327"/>
          </p14:sldIdLst>
        </p14:section>
        <p14:section name="Inspection" id="{0E0A2E3F-B276-4A07-A47D-475FF1521382}">
          <p14:sldIdLst>
            <p14:sldId id="323"/>
            <p14:sldId id="285"/>
            <p14:sldId id="307"/>
            <p14:sldId id="325"/>
            <p14:sldId id="302"/>
            <p14:sldId id="326"/>
            <p14:sldId id="304"/>
            <p14:sldId id="257"/>
            <p14:sldId id="276"/>
            <p14:sldId id="324"/>
          </p14:sldIdLst>
        </p14:section>
        <p14:section name="SOC" id="{88CA6A2A-6603-4645-A774-694A758A6BA3}">
          <p14:sldIdLst>
            <p14:sldId id="303"/>
            <p14:sldId id="322"/>
            <p14:sldId id="298"/>
            <p14:sldId id="321"/>
            <p14:sldId id="328"/>
          </p14:sldIdLst>
        </p14:section>
        <p14:section name="MWT" id="{1F766876-E911-45CA-B220-C402F8729AC1}">
          <p14:sldIdLst>
            <p14:sldId id="306"/>
            <p14:sldId id="301"/>
            <p14:sldId id="320"/>
            <p14:sldId id="311"/>
            <p14:sldId id="319"/>
            <p14:sldId id="310"/>
            <p14:sldId id="329"/>
            <p14:sldId id="256"/>
            <p14:sldId id="317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4F81BD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20" autoAdjust="0"/>
  </p:normalViewPr>
  <p:slideViewPr>
    <p:cSldViewPr snapToGrid="0">
      <p:cViewPr varScale="1">
        <p:scale>
          <a:sx n="69" d="100"/>
          <a:sy n="69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Inspection</a:t>
            </a:r>
            <a:r>
              <a:rPr lang="en-US" baseline="0"/>
              <a:t> </a:t>
            </a:r>
            <a:r>
              <a:rPr lang="en-US"/>
              <a:t>CAT Progress YTD 2024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'Inspect CAT Progress 2023'!$A$4</c:f>
              <c:strCache>
                <c:ptCount val="1"/>
                <c:pt idx="0">
                  <c:v>Progress 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dLbl>
              <c:idx val="0"/>
              <c:layout>
                <c:manualLayout>
                  <c:x val="-2.9471946401579199E-2"/>
                  <c:y val="0.4638888888888887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856-44B2-80D6-E86B194EF9BE}"/>
                </c:ext>
              </c:extLst>
            </c:dLbl>
            <c:dLbl>
              <c:idx val="1"/>
              <c:layout>
                <c:manualLayout>
                  <c:x val="-2.7809955068081114E-2"/>
                  <c:y val="0.4472222222222222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856-44B2-80D6-E86B194EF9BE}"/>
                </c:ext>
              </c:extLst>
            </c:dLbl>
            <c:dLbl>
              <c:idx val="2"/>
              <c:layout>
                <c:manualLayout>
                  <c:x val="-2.8423800162089882E-2"/>
                  <c:y val="0.6277777777777777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856-44B2-80D6-E86B194EF9BE}"/>
                </c:ext>
              </c:extLst>
            </c:dLbl>
            <c:dLbl>
              <c:idx val="3"/>
              <c:layout>
                <c:manualLayout>
                  <c:x val="-3.0355968638782101E-2"/>
                  <c:y val="0.614814814814814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856-44B2-80D6-E86B194EF9BE}"/>
                </c:ext>
              </c:extLst>
            </c:dLbl>
            <c:dLbl>
              <c:idx val="4"/>
              <c:layout>
                <c:manualLayout>
                  <c:x val="-3.1410594536532603E-2"/>
                  <c:y val="0.6407407407407407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856-44B2-80D6-E86B194EF9BE}"/>
                </c:ext>
              </c:extLst>
            </c:dLbl>
            <c:dLbl>
              <c:idx val="5"/>
              <c:layout>
                <c:manualLayout>
                  <c:x val="-2.5311759734927844E-2"/>
                  <c:y val="0.6703703703703703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856-44B2-80D6-E86B194EF9BE}"/>
                </c:ext>
              </c:extLst>
            </c:dLbl>
            <c:dLbl>
              <c:idx val="6"/>
              <c:layout>
                <c:manualLayout>
                  <c:x val="-2.7382133580861747E-2"/>
                  <c:y val="0.6472222222222220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856-44B2-80D6-E86B194EF9BE}"/>
                </c:ext>
              </c:extLst>
            </c:dLbl>
            <c:dLbl>
              <c:idx val="7"/>
              <c:layout>
                <c:manualLayout>
                  <c:x val="-2.5947340391458455E-2"/>
                  <c:y val="0.6370370370370368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856-44B2-80D6-E86B194EF9BE}"/>
                </c:ext>
              </c:extLst>
            </c:dLbl>
            <c:dLbl>
              <c:idx val="8"/>
              <c:layout>
                <c:manualLayout>
                  <c:x val="-2.9314302057553965E-2"/>
                  <c:y val="0.6740740740740740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856-44B2-80D6-E86B194EF9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'Inspect CAT Progress 2023'!$B$3:$J$3</c:f>
              <c:strCache>
                <c:ptCount val="9"/>
                <c:pt idx="0">
                  <c:v>22 February 2024</c:v>
                </c:pt>
                <c:pt idx="1">
                  <c:v>23 March 2024</c:v>
                </c:pt>
                <c:pt idx="2">
                  <c:v>18 April 2024</c:v>
                </c:pt>
                <c:pt idx="3">
                  <c:v>21 May 2024</c:v>
                </c:pt>
                <c:pt idx="4">
                  <c:v>2 July 2024</c:v>
                </c:pt>
                <c:pt idx="5">
                  <c:v>19 July 2024</c:v>
                </c:pt>
                <c:pt idx="6">
                  <c:v>13 August 2024</c:v>
                </c:pt>
                <c:pt idx="7">
                  <c:v>09 sept 2024</c:v>
                </c:pt>
                <c:pt idx="8">
                  <c:v>27 sept 2024</c:v>
                </c:pt>
              </c:strCache>
            </c:strRef>
          </c:cat>
          <c:val>
            <c:numRef>
              <c:f>'Inspect CAT Progress 2023'!$B$4:$J$4</c:f>
              <c:numCache>
                <c:formatCode>0%</c:formatCode>
                <c:ptCount val="9"/>
                <c:pt idx="0">
                  <c:v>0.69</c:v>
                </c:pt>
                <c:pt idx="1">
                  <c:v>0.67</c:v>
                </c:pt>
                <c:pt idx="2">
                  <c:v>0.89</c:v>
                </c:pt>
                <c:pt idx="3">
                  <c:v>0.87</c:v>
                </c:pt>
                <c:pt idx="4">
                  <c:v>0.9</c:v>
                </c:pt>
                <c:pt idx="5">
                  <c:v>0.94</c:v>
                </c:pt>
                <c:pt idx="6">
                  <c:v>0.91</c:v>
                </c:pt>
                <c:pt idx="7">
                  <c:v>0.9</c:v>
                </c:pt>
                <c:pt idx="8">
                  <c:v>0.94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A856-44B2-80D6-E86B194EF9B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28757664"/>
        <c:axId val="228760944"/>
      </c:lineChart>
      <c:catAx>
        <c:axId val="228757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8760944"/>
        <c:crosses val="autoZero"/>
        <c:auto val="1"/>
        <c:lblAlgn val="ctr"/>
        <c:lblOffset val="100"/>
        <c:noMultiLvlLbl val="1"/>
      </c:catAx>
      <c:valAx>
        <c:axId val="228760944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228757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2965399872961079E-2"/>
          <c:y val="0.14070424365271172"/>
          <c:w val="0.89354905979218346"/>
          <c:h val="0.61230078913403152"/>
        </c:manualLayout>
      </c:layout>
      <c:lineChart>
        <c:grouping val="stacked"/>
        <c:varyColors val="0"/>
        <c:ser>
          <c:idx val="0"/>
          <c:order val="0"/>
          <c:tx>
            <c:strRef>
              <c:f>'on hold progress'!$A$5</c:f>
              <c:strCache>
                <c:ptCount val="1"/>
                <c:pt idx="0">
                  <c:v>Total On Hold items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'on hold progress'!$B$4:$L$4</c:f>
              <c:numCache>
                <c:formatCode>[$-409]d\-mmm\-yy;@</c:formatCode>
                <c:ptCount val="7"/>
                <c:pt idx="0">
                  <c:v>45290</c:v>
                </c:pt>
                <c:pt idx="1">
                  <c:v>45346</c:v>
                </c:pt>
                <c:pt idx="2">
                  <c:v>45562</c:v>
                </c:pt>
              </c:numCache>
            </c:numRef>
          </c:cat>
          <c:val>
            <c:numRef>
              <c:f>'on hold progress'!$B$5:$L$5</c:f>
              <c:numCache>
                <c:formatCode>General</c:formatCode>
                <c:ptCount val="7"/>
                <c:pt idx="0">
                  <c:v>39</c:v>
                </c:pt>
                <c:pt idx="1">
                  <c:v>55</c:v>
                </c:pt>
                <c:pt idx="2">
                  <c:v>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D16-4DDB-8F39-402CDC121D88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630453416"/>
        <c:axId val="630448168"/>
      </c:lineChart>
      <c:dateAx>
        <c:axId val="630453416"/>
        <c:scaling>
          <c:orientation val="minMax"/>
        </c:scaling>
        <c:delete val="0"/>
        <c:axPos val="b"/>
        <c:numFmt formatCode="[$-409]d\-mmm\-yy;@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0448168"/>
        <c:crosses val="autoZero"/>
        <c:auto val="1"/>
        <c:lblOffset val="100"/>
        <c:baseTimeUnit val="months"/>
      </c:dateAx>
      <c:valAx>
        <c:axId val="630448168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0453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3983920993348879E-2"/>
          <c:y val="0.10188842679902073"/>
          <c:w val="0.9682183613787525"/>
          <c:h val="0.78627499437598469"/>
        </c:manualLayout>
      </c:layout>
      <c:lineChart>
        <c:grouping val="standard"/>
        <c:varyColors val="0"/>
        <c:ser>
          <c:idx val="0"/>
          <c:order val="0"/>
          <c:tx>
            <c:strRef>
              <c:f>'Dash Board'!$B$29</c:f>
              <c:strCache>
                <c:ptCount val="1"/>
                <c:pt idx="0">
                  <c:v>Progress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Lbls>
            <c:dLbl>
              <c:idx val="0"/>
              <c:layout>
                <c:manualLayout>
                  <c:x val="-2.3673588365947022E-2"/>
                  <c:y val="0.3865226904962125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EB9A-4829-808C-C1C467F36959}"/>
                </c:ext>
              </c:extLst>
            </c:dLbl>
            <c:dLbl>
              <c:idx val="1"/>
              <c:layout>
                <c:manualLayout>
                  <c:x val="-2.7610836856435568E-2"/>
                  <c:y val="0.36267632241133818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9A-4829-808C-C1C467F36959}"/>
                </c:ext>
              </c:extLst>
            </c:dLbl>
            <c:dLbl>
              <c:idx val="2"/>
              <c:layout>
                <c:manualLayout>
                  <c:x val="-2.4725407050081999E-2"/>
                  <c:y val="0.4647708712731700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B9A-4829-808C-C1C467F36959}"/>
                </c:ext>
              </c:extLst>
            </c:dLbl>
            <c:dLbl>
              <c:idx val="3"/>
              <c:layout>
                <c:manualLayout>
                  <c:x val="-3.0887162881830972E-2"/>
                  <c:y val="0.5404460699276845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B9A-4829-808C-C1C467F36959}"/>
                </c:ext>
              </c:extLst>
            </c:dLbl>
            <c:dLbl>
              <c:idx val="4"/>
              <c:layout>
                <c:manualLayout>
                  <c:x val="-2.694991439134244E-2"/>
                  <c:y val="0.5370186655900478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B9A-4829-808C-C1C467F36959}"/>
                </c:ext>
              </c:extLst>
            </c:dLbl>
            <c:dLbl>
              <c:idx val="5"/>
              <c:layout>
                <c:manualLayout>
                  <c:x val="-2.8662655540570507E-2"/>
                  <c:y val="0.5631468213658449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B9A-4829-808C-C1C467F36959}"/>
                </c:ext>
              </c:extLst>
            </c:dLbl>
            <c:dLbl>
              <c:idx val="6"/>
              <c:layout>
                <c:manualLayout>
                  <c:x val="-2.8001733075477393E-2"/>
                  <c:y val="0.62240367374565098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B9A-4829-808C-C1C467F36959}"/>
                </c:ext>
              </c:extLst>
            </c:dLbl>
            <c:dLbl>
              <c:idx val="7"/>
              <c:layout>
                <c:manualLayout>
                  <c:x val="-2.4334510831040136E-2"/>
                  <c:y val="0.588420554926448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B9A-4829-808C-C1C467F36959}"/>
                </c:ext>
              </c:extLst>
            </c:dLbl>
            <c:dLbl>
              <c:idx val="8"/>
              <c:layout>
                <c:manualLayout>
                  <c:x val="-3.1938981565965925E-2"/>
                  <c:y val="0.6335403089737541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B9A-4829-808C-C1C467F36959}"/>
                </c:ext>
              </c:extLst>
            </c:dLbl>
            <c:dLbl>
              <c:idx val="9"/>
              <c:layout>
                <c:manualLayout>
                  <c:x val="-3.0105370443747295E-2"/>
                  <c:y val="0.6238307693470226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B9A-4829-808C-C1C467F36959}"/>
                </c:ext>
              </c:extLst>
            </c:dLbl>
            <c:dLbl>
              <c:idx val="10"/>
              <c:layout>
                <c:manualLayout>
                  <c:x val="-2.8001733075477497E-2"/>
                  <c:y val="0.6399679065414304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B9A-4829-808C-C1C467F36959}"/>
                </c:ext>
              </c:extLst>
            </c:dLbl>
            <c:dLbl>
              <c:idx val="11"/>
              <c:layout>
                <c:manualLayout>
                  <c:x val="-3.2990800250100774E-2"/>
                  <c:y val="0.6628141202581726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B9A-4829-808C-C1C467F3695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rgbClr val="00B050"/>
                    </a:solidFill>
                    <a:latin typeface="Bahnschrift" panose="020B0502040204020203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'Dash Board'!$A$30:$A$41</c:f>
              <c:numCache>
                <c:formatCode>B1dd\-mmm</c:formatCode>
                <c:ptCount val="12"/>
                <c:pt idx="0">
                  <c:v>45321</c:v>
                </c:pt>
                <c:pt idx="1">
                  <c:v>45334</c:v>
                </c:pt>
                <c:pt idx="2">
                  <c:v>45346</c:v>
                </c:pt>
                <c:pt idx="3">
                  <c:v>45355</c:v>
                </c:pt>
                <c:pt idx="4">
                  <c:v>45374</c:v>
                </c:pt>
                <c:pt idx="5">
                  <c:v>45400</c:v>
                </c:pt>
                <c:pt idx="6">
                  <c:v>45433</c:v>
                </c:pt>
                <c:pt idx="7">
                  <c:v>45475</c:v>
                </c:pt>
                <c:pt idx="8">
                  <c:v>45492</c:v>
                </c:pt>
                <c:pt idx="9">
                  <c:v>45517</c:v>
                </c:pt>
                <c:pt idx="10">
                  <c:v>45544</c:v>
                </c:pt>
                <c:pt idx="11">
                  <c:v>45562</c:v>
                </c:pt>
              </c:numCache>
            </c:numRef>
          </c:cat>
          <c:val>
            <c:numRef>
              <c:f>'Dash Board'!$B$30:$B$41</c:f>
              <c:numCache>
                <c:formatCode>0%</c:formatCode>
                <c:ptCount val="12"/>
                <c:pt idx="0">
                  <c:v>0.55000000000000004</c:v>
                </c:pt>
                <c:pt idx="1">
                  <c:v>0.53</c:v>
                </c:pt>
                <c:pt idx="2">
                  <c:v>0.64</c:v>
                </c:pt>
                <c:pt idx="3">
                  <c:v>0.74</c:v>
                </c:pt>
                <c:pt idx="4">
                  <c:v>0.74</c:v>
                </c:pt>
                <c:pt idx="5">
                  <c:v>0.79</c:v>
                </c:pt>
                <c:pt idx="6">
                  <c:v>0.86</c:v>
                </c:pt>
                <c:pt idx="7">
                  <c:v>0.81</c:v>
                </c:pt>
                <c:pt idx="8">
                  <c:v>0.88</c:v>
                </c:pt>
                <c:pt idx="9">
                  <c:v>0.86</c:v>
                </c:pt>
                <c:pt idx="10">
                  <c:v>0.87</c:v>
                </c:pt>
                <c:pt idx="11">
                  <c:v>0.9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EB9A-4829-808C-C1C467F3695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706781776"/>
        <c:axId val="706787024"/>
      </c:lineChart>
      <c:catAx>
        <c:axId val="706781776"/>
        <c:scaling>
          <c:orientation val="minMax"/>
        </c:scaling>
        <c:delete val="0"/>
        <c:axPos val="b"/>
        <c:numFmt formatCode="B1dd\-m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6787024"/>
        <c:crosses val="autoZero"/>
        <c:auto val="0"/>
        <c:lblAlgn val="ctr"/>
        <c:lblOffset val="100"/>
        <c:noMultiLvlLbl val="1"/>
      </c:catAx>
      <c:valAx>
        <c:axId val="70678702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706781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'Dash Board'!$A$67:$G$67</c:f>
              <c:strCache>
                <c:ptCount val="7"/>
                <c:pt idx="0">
                  <c:v>Critical</c:v>
                </c:pt>
                <c:pt idx="1">
                  <c:v>Noncritical</c:v>
                </c:pt>
                <c:pt idx="2">
                  <c:v>SOC - Unsafe Act</c:v>
                </c:pt>
                <c:pt idx="3">
                  <c:v>SOC - Unsafe Condition</c:v>
                </c:pt>
                <c:pt idx="4">
                  <c:v>SOC - Near Miss</c:v>
                </c:pt>
                <c:pt idx="5">
                  <c:v>Safety Improvement Suggestion</c:v>
                </c:pt>
                <c:pt idx="6">
                  <c:v>Good Practice</c:v>
                </c:pt>
              </c:strCache>
            </c:strRef>
          </c:cat>
          <c:val>
            <c:numRef>
              <c:f>'Dash Board'!$A$68:$G$68</c:f>
              <c:numCache>
                <c:formatCode>General</c:formatCode>
                <c:ptCount val="7"/>
                <c:pt idx="0">
                  <c:v>163</c:v>
                </c:pt>
                <c:pt idx="1">
                  <c:v>274</c:v>
                </c:pt>
                <c:pt idx="2">
                  <c:v>51</c:v>
                </c:pt>
                <c:pt idx="3">
                  <c:v>322</c:v>
                </c:pt>
                <c:pt idx="4">
                  <c:v>12</c:v>
                </c:pt>
                <c:pt idx="5">
                  <c:v>12</c:v>
                </c:pt>
                <c:pt idx="6">
                  <c:v>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90-4C0F-A6D6-5BA3F045C565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673035088"/>
        <c:axId val="673035416"/>
      </c:barChart>
      <c:catAx>
        <c:axId val="673035088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Bahnschrif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673035416"/>
        <c:crosses val="autoZero"/>
        <c:auto val="1"/>
        <c:lblAlgn val="ctr"/>
        <c:lblOffset val="100"/>
        <c:noMultiLvlLbl val="0"/>
      </c:catAx>
      <c:valAx>
        <c:axId val="673035416"/>
        <c:scaling>
          <c:orientation val="maxMin"/>
        </c:scaling>
        <c:delete val="1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673035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3694719700359142E-2"/>
          <c:y val="0"/>
          <c:w val="0.97261056059928175"/>
          <c:h val="0.83988454956627989"/>
        </c:manualLayout>
      </c:layout>
      <c:barChart>
        <c:barDir val="col"/>
        <c:grouping val="clustered"/>
        <c:varyColors val="0"/>
        <c:ser>
          <c:idx val="0"/>
          <c:order val="0"/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35A-45CB-82A2-EE36073112BA}"/>
              </c:ext>
            </c:extLst>
          </c:dPt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35A-45CB-82A2-EE36073112BA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35A-45CB-82A2-EE36073112BA}"/>
              </c:ext>
            </c:extLst>
          </c:dPt>
          <c:dPt>
            <c:idx val="3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35A-45CB-82A2-EE36073112B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'Department Total CAT Progress'!$C$3:$F$3</c:f>
              <c:strCache>
                <c:ptCount val="4"/>
                <c:pt idx="0">
                  <c:v>Inspection</c:v>
                </c:pt>
                <c:pt idx="1">
                  <c:v>Walkthrough</c:v>
                </c:pt>
                <c:pt idx="2">
                  <c:v>SOC</c:v>
                </c:pt>
                <c:pt idx="3">
                  <c:v>Drills</c:v>
                </c:pt>
              </c:strCache>
            </c:strRef>
          </c:cat>
          <c:val>
            <c:numRef>
              <c:f>'Department Total CAT Progress'!$C$4:$F$4</c:f>
              <c:numCache>
                <c:formatCode>0%</c:formatCode>
                <c:ptCount val="4"/>
                <c:pt idx="0">
                  <c:v>0.94</c:v>
                </c:pt>
                <c:pt idx="1">
                  <c:v>0.9</c:v>
                </c:pt>
                <c:pt idx="2">
                  <c:v>0.9</c:v>
                </c:pt>
                <c:pt idx="3">
                  <c:v>0.56999999999999995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35A-45CB-82A2-EE36073112BA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675687512"/>
        <c:axId val="675687840"/>
        <c:extLst>
          <c:ext xmlns:c15="http://schemas.microsoft.com/office/drawing/2012/chart" uri="{02D57815-91ED-43cb-92C2-25804820EDAC}">
            <c15:filteredBarSeries>
              <c15:ser>
                <c:idx val="2"/>
                <c:order val="1"/>
                <c:spPr>
                  <a:gradFill>
                    <a:gsLst>
                      <a:gs pos="0">
                        <a:schemeClr val="accent3"/>
                      </a:gs>
                      <a:gs pos="100000">
                        <a:schemeClr val="accent3">
                          <a:lumMod val="84000"/>
                        </a:schemeClr>
                      </a:gs>
                    </a:gsLst>
                    <a:lin ang="5400000" scaled="1"/>
                  </a:gradFill>
                  <a:ln>
                    <a:noFill/>
                  </a:ln>
                  <a:effectLst>
                    <a:outerShdw blurRad="76200" dir="18900000" sy="23000" kx="-1200000" algn="bl" rotWithShape="0">
                      <a:prstClr val="black">
                        <a:alpha val="20000"/>
                      </a:prstClr>
                    </a:outerShdw>
                  </a:effectLst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000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dk1">
                                <a:lumMod val="50000"/>
                                <a:lumOff val="50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'Department Total CAT Progress'!$C$3:$F$3</c15:sqref>
                        </c15:formulaRef>
                      </c:ext>
                    </c:extLst>
                    <c:strCache>
                      <c:ptCount val="4"/>
                      <c:pt idx="0">
                        <c:v>Inspection</c:v>
                      </c:pt>
                      <c:pt idx="1">
                        <c:v>Walkthrough</c:v>
                      </c:pt>
                      <c:pt idx="2">
                        <c:v>SOC</c:v>
                      </c:pt>
                      <c:pt idx="3">
                        <c:v>Drills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'Department Total CAT Progress'!$C$5:$F$5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9-035A-45CB-82A2-EE36073112BA}"/>
                  </c:ext>
                </c:extLst>
              </c15:ser>
            </c15:filteredBarSeries>
          </c:ext>
        </c:extLst>
      </c:barChart>
      <c:catAx>
        <c:axId val="675687512"/>
        <c:scaling>
          <c:orientation val="maxMin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Bahnschrif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675687840"/>
        <c:crosses val="autoZero"/>
        <c:auto val="1"/>
        <c:lblAlgn val="ctr"/>
        <c:lblOffset val="100"/>
        <c:noMultiLvlLbl val="0"/>
      </c:catAx>
      <c:valAx>
        <c:axId val="675687840"/>
        <c:scaling>
          <c:orientation val="minMax"/>
        </c:scaling>
        <c:delete val="1"/>
        <c:axPos val="r"/>
        <c:numFmt formatCode="0%" sourceLinked="1"/>
        <c:majorTickMark val="none"/>
        <c:minorTickMark val="none"/>
        <c:tickLblPos val="nextTo"/>
        <c:crossAx val="675687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>
      <cs:styleClr val="auto"/>
    </cs:fillRef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>
      <cs:styleClr val="auto"/>
    </cs:fillRef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3C943B-5480-4B65-B16C-16DD065B9223}" type="doc">
      <dgm:prSet loTypeId="urn:microsoft.com/office/officeart/2011/layout/HexagonRadial" loCatId="officeonline" qsTypeId="urn:microsoft.com/office/officeart/2005/8/quickstyle/simple5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7E799B2A-A0B6-4243-84E1-03272BF1ECC8}" type="pres">
      <dgm:prSet presAssocID="{6F3C943B-5480-4B65-B16C-16DD065B9223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</dgm:ptLst>
  <dgm:cxnLst>
    <dgm:cxn modelId="{CA5FF36E-D608-49F9-A837-37A1D6347F4A}" type="presOf" srcId="{6F3C943B-5480-4B65-B16C-16DD065B9223}" destId="{7E799B2A-A0B6-4243-84E1-03272BF1ECC8}" srcOrd="0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2CF6D1D2-D799-49B9-B2F9-383F5467FAC2}" type="datetimeFigureOut">
              <a:rPr lang="ar-EG" smtClean="0"/>
              <a:t>20/05/1446</a:t>
            </a:fld>
            <a:endParaRPr lang="ar-E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ar-E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16C20CE6-EBE5-4469-B902-90A1286F618C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238076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644F6-E6AB-43C3-90CC-4F0C9B106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D09171-9911-4AF9-8260-54987F75D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80C04-05B9-4DAD-9EF1-F061A6E4F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8A466-F5A0-4140-9DA2-98CCC76071A1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AF53F-C6D6-4135-93DD-CD79ED7E9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E1C3F-56FB-4A17-86B9-5519100B4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891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15C46-783D-4CBA-ABB0-16AC2A4E5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B7604B-2E73-4BB2-A594-3E1D5FA4C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97949-06B7-4905-ACE9-0FEC57CC0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79237-905E-4BB5-B395-741D4D3C6EE1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E8C98-60F0-4CCA-8519-939124CB7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C9D026-7C73-466F-A499-785DEB288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303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CD04D4-89F7-4AAA-83AF-F9F686A962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AF21F2-67E6-4270-B270-349E46769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40A58-16C3-4979-AA2D-9938EA0EA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B5B7-768F-4D77-B2B7-ED7FB510D928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806F3-F824-4CEB-A956-B7828653D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B8615-E55A-4C86-A935-232B5DE70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67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5CECF-4FB9-4968-BBC4-E422CAEC7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A8D055-FCD8-442B-AF9A-D43AE410A0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A68270-467B-43C1-9C30-A8824D701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4A98E-CA44-4C5D-8425-5883A0BE51D1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3055E-E816-4992-9650-37EE28D7F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F6484-0A3C-4ECA-AD5C-3459A04CF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3318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B9C5-B378-4155-B040-94F785490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145B9-2156-466A-BC06-75376E9A1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0B044-9C79-409E-A212-20186D19C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DB457-9C77-4ABF-8D38-455F8CBBB1CD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16875-FD95-4847-9690-E277CEF81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C51D16-E5DD-4824-AB83-2B986100E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421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B74B9-7E58-48CF-A82F-444A71465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1F96A2-B63D-4976-99EB-0979D3AA0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85115-4A42-4362-8892-D813CADD7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CA13C-2F91-4796-A486-2A6F54804160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4A91-4A21-4950-A9F3-9A97C5D71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587556-1179-4E62-80AA-EDB06C9C3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1702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EFE33-1F6F-4956-9A3C-89C8792BC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B214A-F700-44AD-8575-191A9535A6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3F42A-86CE-49A6-9943-5E01AFEAA0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5A0D41-2247-4388-9378-44AE172E5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31E11-B3FA-40C1-BF0A-E78F24EEF80F}" type="datetime1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3672B3-CC1A-4698-87BE-077468F42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BA0A0C-1BAA-4270-A555-FB4A256FF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661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66700-5B26-4592-98BB-99135679E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C9F13-7EB0-4F0E-8FF6-A7A4E16D2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43936E-9925-4BE4-85CC-43F5CE272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270BD6-0F67-4E0B-91D2-03265231B2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3DF8B5-DA87-4B67-8B67-C3F6EB883E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095CB4-727F-4085-A63A-119D6F130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8198-DDFB-408F-AF3D-4CC0DD0D3A37}" type="datetime1">
              <a:rPr lang="en-US" smtClean="0"/>
              <a:t>11/21/2024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0F147B-D87B-4A88-9315-4BE979215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898569-318C-4140-BB8B-32256BCE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957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1DC78-BB5B-446C-AB42-B5FA7348F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5685AB-A8F6-4B0A-A3FE-67B4B30FE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7688C-4307-434E-A00D-B9221A723484}" type="datetime1">
              <a:rPr lang="en-US" smtClean="0"/>
              <a:t>11/21/2024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D61F41-32FF-4275-9C24-FFD22AB65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89ABB-509E-41B6-B7EF-07084257C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567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4199CD-7214-45A4-BBA1-84EF878FF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F3E7C-ECA4-4083-90C2-41592CE50122}" type="datetime1">
              <a:rPr lang="en-US" smtClean="0"/>
              <a:t>11/21/2024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3937AE-F7CB-4F43-96BE-6DF3EC36F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EEE8CE-4A25-4AB9-8290-7DFB4A9BC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665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0EE31-0CA2-46DE-86F2-9696C5905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C09FE-D041-43B5-8027-C04C7527D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DD6E62-D257-4675-8617-478D39E50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0AC7DB-D9B8-401E-A3C3-ACAD59B21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65E4-DFEB-4B7D-9F26-7C5098E0FE1B}" type="datetime1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254DB8-761F-4EBA-922D-EE8C70FD6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7ABBF8-E265-490B-8256-AD223435C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963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F3BE9-305E-4D16-8CFA-69138599D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A42C8-E735-41B5-A9FB-381912588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3AB0A-9844-40AE-9569-A08EB5F11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864F-C0C0-45FD-8C20-9A80A306C2BD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D05A9-85A3-47E4-BC68-F7F8F4C35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E972E-7FAB-4501-A968-DF0EF883D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295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3620F-F89E-44FD-8892-78AE0C2E3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BB4D87-8D24-4D27-84DE-367B9A5944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A680F-D215-45F3-97BA-AA1A2EB678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68F06-11DE-4ED9-864C-C8B5B191E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D855-F5E6-4BA4-88DD-8E8E9DCFB740}" type="datetime1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1FABB1-8E6C-469A-9AA2-C970AFBF2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3EEC07-804A-4471-932E-3C5706726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322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426F8-EBB9-4A92-898D-4996C926D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EC64A2-E2C9-4FE2-8BD7-99C793C525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A54F3-73D3-4B37-A2DA-AB00E849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F4E9-AE68-43CD-A4B2-BED076565650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4711C-4AAC-4586-9B5E-145CF4EDB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1CB86-BE90-4B92-AEF8-1532CFCB9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4324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AA16BA-EF8B-4879-9EA9-71F0DD89A8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EAA1BE-ACEF-4DD8-8576-22ED14A9B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CAE96-CEB4-413D-ADE4-4C95E5F3B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ED9B-3271-462D-B180-DB4C78DDC4DC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9CF28-375D-4890-B890-511FACDD9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441DC-D645-46E9-870B-000E99E0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980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1BB91-8C5B-4C40-9F6F-247AE847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F8A7D8-8366-4E2E-9AD7-DAD966483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362FB-7144-425C-BB65-E2202F503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BAB3B-7905-4C4F-A5E5-836663B91366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CACFE-71DE-47AC-9C9B-180BBB2CF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7DD9E-657A-4824-B936-AA98F7163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37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CECE4-08BF-4B87-9CF4-E28186B78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C7683-9799-45D2-A298-F4FB71ECE3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7B298-8999-406E-9D38-B340BB266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3D709C-756A-4C60-8D0F-3FB6877BE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63BBA-D8CA-409D-B602-42BFECD708B3}" type="datetime1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D3774-2805-4F27-9D6C-0A0AAFAD5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2E49D-607B-4930-BB6D-5224F0A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02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9A64-8E68-44E7-8148-76DE5D785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8BCDA-33E3-4066-B796-0EE5938E5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865328-2B6D-4D6D-AA37-644E07C27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F89D04-C985-4FD2-9437-4A3B863475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892A82-BF55-4DC1-A202-A5D8E2608B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DEA7B8-1099-4B43-954D-3B6A20AFD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6777B-12B0-4607-88EC-053E914706A7}" type="datetime1">
              <a:rPr lang="en-US" smtClean="0"/>
              <a:t>11/21/2024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E50D11-6FB8-4399-A8DF-58806E181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907FE8-E82B-4B7C-9080-30ECB1D4E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000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F710B-B0E9-45AA-81C4-82EDC4C4D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EA69CE-04DE-4A0F-B00B-D52666DC2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A760-6AA7-481D-9CCB-89D474634B1C}" type="datetime1">
              <a:rPr lang="en-US" smtClean="0"/>
              <a:t>11/21/2024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FA63C4-08C9-432B-B38D-C88F0D2A0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B7CA9D-11DD-4016-872C-476B47808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216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FE35B0-D49E-4C5F-A047-22AF891DD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E296-CFA9-4B76-9C79-EAD3AB9685BA}" type="datetime1">
              <a:rPr lang="en-US" smtClean="0"/>
              <a:t>11/21/2024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C89BA6-36EE-4003-A309-4E0087602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601B9-3FB2-442E-BCF9-670FE879B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414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C7739-8687-4BD4-97AB-235FBA8A1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F3C91-95D0-4096-8123-6727A04C1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DC811D-D1FC-4D1D-B961-19D7C2FB0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DB237-2386-4E0B-A91E-1DEE23860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F8C5-5D35-48E3-8F42-86C8B4EB0D93}" type="datetime1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FC92C-8B41-40A5-8A42-28694D711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6149E-EA08-4246-8726-7F8B62F2B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67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17B07-5298-4773-939E-1E1BEC512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D1AE4B-4CED-4D59-A4FC-10A68E2DC4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AB3A18-C2F9-4517-B811-33D2B0DE6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6E18C-1C0C-4D7F-8E8B-4C88C8A0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B1772-42E6-43A3-A80F-3DA607CD97F7}" type="datetime1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5B40A7-7658-460C-A24F-5196A6C0E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A1AC5E-DF4B-4E32-89F3-08922CBC5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76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94F208-EE7E-4815-AEE0-7EBB6C533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9260F-6268-4AB2-99A0-4E9B06FA1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97BED-5BE7-43E9-A6E2-642DD127A4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D4422-DE9A-47AD-906B-EB96B2A55758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EB656-4C38-479C-A929-CA30ADC2C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270AF-7259-4D8B-BA11-6CF2E07027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19115-4B17-41AD-A84A-B7CEFAA38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24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AE04D4-1408-48F4-B53B-F4B2A24B1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28ADD-BF9E-4394-89BE-5E9244ACF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0F454-6E1E-41E5-B04F-91F0B65F42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4A877-3D99-441F-8EAC-D9129E2DC880}" type="datetime1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66237-89A7-4934-B6E3-0246434CAF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KAL-CAT-27-Sept-24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D850A-2112-4B9B-89F0-89A17DEC57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CB204-5AE0-4181-9389-D25149F1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03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A85BA-BE5F-4CFB-A08D-215E1730E1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6955" y="2334921"/>
            <a:ext cx="9423917" cy="1067589"/>
          </a:xfr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algn="r"/>
            <a:br>
              <a:rPr lang="en-US" sz="8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Bold" panose="020B0502040204020203" pitchFamily="34" charset="0"/>
                <a:cs typeface="DecoType Thuluth" panose="02010000000000000000" pitchFamily="2" charset="-78"/>
              </a:rPr>
            </a:br>
            <a:r>
              <a:rPr lang="en-US" sz="7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Bold" panose="020B0502040204020203" pitchFamily="34" charset="0"/>
                <a:cs typeface="DecoType Thuluth" panose="02010000000000000000" pitchFamily="2" charset="-78"/>
              </a:rPr>
              <a:t>CAT Progress Meeting</a:t>
            </a:r>
            <a:endParaRPr lang="en-US" sz="8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 SemiBold" panose="020B0502040204020203" pitchFamily="34" charset="0"/>
              <a:cs typeface="DecoType Thuluth" panose="02010000000000000000" pitchFamily="2" charset="-7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CD7E43-E68C-4F69-B1C8-6D674BE6B3FC}"/>
              </a:ext>
            </a:extLst>
          </p:cNvPr>
          <p:cNvSpPr/>
          <p:nvPr/>
        </p:nvSpPr>
        <p:spPr>
          <a:xfrm>
            <a:off x="-1" y="0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D1439AF-886D-44F4-959C-6D3471758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DCB204-5AE0-4181-9389-D25149F16B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2" descr="Location PNG Transparent Images Free ...">
            <a:extLst>
              <a:ext uri="{FF2B5EF4-FFF2-40B4-BE49-F238E27FC236}">
                <a16:creationId xmlns:a16="http://schemas.microsoft.com/office/drawing/2014/main" id="{1F84F88A-5F90-4FCD-A33C-E2E988E39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424" y="5044964"/>
            <a:ext cx="565309" cy="565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3A52549-02CC-4B1C-B57E-1740E854CD58}"/>
              </a:ext>
            </a:extLst>
          </p:cNvPr>
          <p:cNvSpPr txBox="1"/>
          <p:nvPr/>
        </p:nvSpPr>
        <p:spPr>
          <a:xfrm>
            <a:off x="855676" y="5200133"/>
            <a:ext cx="1850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Western area Fields</a:t>
            </a:r>
          </a:p>
        </p:txBody>
      </p:sp>
      <p:pic>
        <p:nvPicPr>
          <p:cNvPr id="13" name="Picture 4" descr="Planner Calendar 3D Icon Download PNG ...">
            <a:extLst>
              <a:ext uri="{FF2B5EF4-FFF2-40B4-BE49-F238E27FC236}">
                <a16:creationId xmlns:a16="http://schemas.microsoft.com/office/drawing/2014/main" id="{38E1E23E-EACE-4F8C-B5DE-39BFFC58A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59" y="5683752"/>
            <a:ext cx="565309" cy="565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E09545-23D3-46F3-8CD4-947A73A7DE17}"/>
              </a:ext>
            </a:extLst>
          </p:cNvPr>
          <p:cNvSpPr txBox="1"/>
          <p:nvPr/>
        </p:nvSpPr>
        <p:spPr>
          <a:xfrm>
            <a:off x="855677" y="5830710"/>
            <a:ext cx="1850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 27-Sept-2024</a:t>
            </a:r>
          </a:p>
        </p:txBody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59DE4A92-6F3C-4366-8709-EF7B3539BF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1781463"/>
              </p:ext>
            </p:extLst>
          </p:nvPr>
        </p:nvGraphicFramePr>
        <p:xfrm>
          <a:off x="9005594" y="4501907"/>
          <a:ext cx="3430555" cy="26576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0" name="Rectangle 19">
            <a:extLst>
              <a:ext uri="{FF2B5EF4-FFF2-40B4-BE49-F238E27FC236}">
                <a16:creationId xmlns:a16="http://schemas.microsoft.com/office/drawing/2014/main" id="{DD94259E-CEBA-4D6E-BB5A-BE5B35B05D5D}"/>
              </a:ext>
            </a:extLst>
          </p:cNvPr>
          <p:cNvSpPr/>
          <p:nvPr/>
        </p:nvSpPr>
        <p:spPr>
          <a:xfrm>
            <a:off x="0" y="6811071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5AB8A4-1C8B-4E9D-8D82-8A300B245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8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KAL_CAT_27_Sept_24</a:t>
            </a:r>
            <a:endParaRPr lang="en-US" sz="9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9799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CED98-91BB-4BD6-AD4A-10052EF52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33" y="197775"/>
            <a:ext cx="11833934" cy="557600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Inspect. Plans (19-20-21-22-23) On Hold items progress @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27-Sept-2024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2C4B77D-6230-4DFD-B915-9540E6CF6066}"/>
              </a:ext>
            </a:extLst>
          </p:cNvPr>
          <p:cNvGraphicFramePr>
            <a:graphicFrameLocks/>
          </p:cNvGraphicFramePr>
          <p:nvPr/>
        </p:nvGraphicFramePr>
        <p:xfrm>
          <a:off x="1722783" y="4585252"/>
          <a:ext cx="8931965" cy="2180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DE8EE421-A666-4E3A-8630-25F56F174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783" y="735969"/>
            <a:ext cx="8640418" cy="384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687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1780"/>
          </a:xfrm>
        </p:spPr>
        <p:txBody>
          <a:bodyPr/>
          <a:lstStyle/>
          <a:p>
            <a:r>
              <a:rPr lang="en-US" dirty="0"/>
              <a:t>Oracle system notes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442" y="1503948"/>
            <a:ext cx="11855116" cy="4884820"/>
          </a:xfrm>
        </p:spPr>
        <p:txBody>
          <a:bodyPr>
            <a:normAutofit lnSpcReduction="10000"/>
          </a:bodyPr>
          <a:lstStyle/>
          <a:p>
            <a:pPr marL="342900" lvl="0" indent="-342900">
              <a:spcBef>
                <a:spcPts val="0"/>
              </a:spcBef>
              <a:buFont typeface="Calibri" panose="020F0502020204030204" pitchFamily="34" charset="0"/>
              <a:buChar char="-"/>
            </a:pPr>
            <a:r>
              <a:rPr lang="en-US" dirty="0">
                <a:latin typeface="Segoe Print" panose="020006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WORK REQUEST : Code :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correct code should be </a:t>
            </a:r>
            <a:r>
              <a:rPr lang="en-US" dirty="0"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CAT-Date-</a:t>
            </a:r>
            <a:r>
              <a:rPr lang="en-US" b="1" dirty="0">
                <a:solidFill>
                  <a:srgbClr val="00B050"/>
                </a:solidFill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r>
              <a:rPr lang="en-US" dirty="0"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-ITEM No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 Date-location- Item No as written in the CAT Audit Report).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en-US" dirty="0">
                <a:solidFill>
                  <a:srgbClr val="1F497D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Ex: CAT-Aug2022-Location-ITEM00: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FF0000"/>
                </a:solidFill>
              </a:rPr>
              <a:t>Wrong</a:t>
            </a:r>
            <a:r>
              <a:rPr lang="en-US" dirty="0"/>
              <a:t> :CAT-AUG</a:t>
            </a:r>
            <a:r>
              <a:rPr lang="en-US" dirty="0">
                <a:solidFill>
                  <a:srgbClr val="FF0000"/>
                </a:solidFill>
              </a:rPr>
              <a:t>-</a:t>
            </a:r>
            <a:r>
              <a:rPr lang="en-US" dirty="0"/>
              <a:t>2022                ,  </a:t>
            </a:r>
            <a:r>
              <a:rPr lang="en-US" dirty="0">
                <a:solidFill>
                  <a:srgbClr val="00B050"/>
                </a:solidFill>
              </a:rPr>
              <a:t>Right</a:t>
            </a:r>
            <a:r>
              <a:rPr lang="en-US" dirty="0"/>
              <a:t> : CAT-AUG2022</a:t>
            </a:r>
          </a:p>
          <a:p>
            <a:r>
              <a:rPr lang="en-US" dirty="0">
                <a:solidFill>
                  <a:srgbClr val="FF0000"/>
                </a:solidFill>
              </a:rPr>
              <a:t>Wrong</a:t>
            </a:r>
            <a:r>
              <a:rPr lang="en-US" dirty="0"/>
              <a:t> :CAT-Feb</a:t>
            </a:r>
            <a:r>
              <a:rPr lang="en-US" dirty="0">
                <a:solidFill>
                  <a:srgbClr val="FF0000"/>
                </a:solidFill>
              </a:rPr>
              <a:t>.-</a:t>
            </a:r>
            <a:r>
              <a:rPr lang="en-US" dirty="0"/>
              <a:t>2022</a:t>
            </a:r>
            <a:r>
              <a:rPr lang="en-US" dirty="0">
                <a:solidFill>
                  <a:srgbClr val="FF0000"/>
                </a:solidFill>
              </a:rPr>
              <a:t>-</a:t>
            </a:r>
            <a:r>
              <a:rPr lang="en-US" dirty="0"/>
              <a:t>location ,  </a:t>
            </a:r>
            <a:r>
              <a:rPr lang="en-US" dirty="0">
                <a:solidFill>
                  <a:srgbClr val="00B050"/>
                </a:solidFill>
              </a:rPr>
              <a:t>Right</a:t>
            </a:r>
            <a:r>
              <a:rPr lang="en-US" dirty="0"/>
              <a:t> : CAT-Feb2022</a:t>
            </a:r>
            <a:r>
              <a:rPr lang="en-US" dirty="0">
                <a:solidFill>
                  <a:srgbClr val="00B050"/>
                </a:solidFill>
              </a:rPr>
              <a:t>-</a:t>
            </a:r>
            <a:r>
              <a:rPr lang="en-US" dirty="0"/>
              <a:t>Service Camp</a:t>
            </a:r>
          </a:p>
          <a:p>
            <a:r>
              <a:rPr lang="en-US" dirty="0">
                <a:solidFill>
                  <a:srgbClr val="FF0000"/>
                </a:solidFill>
              </a:rPr>
              <a:t>Wrong</a:t>
            </a:r>
            <a:r>
              <a:rPr lang="en-US" dirty="0"/>
              <a:t> : CAT-SEP21-                     ,  </a:t>
            </a:r>
            <a:r>
              <a:rPr lang="en-US" dirty="0">
                <a:solidFill>
                  <a:srgbClr val="00B050"/>
                </a:solidFill>
              </a:rPr>
              <a:t>Right</a:t>
            </a:r>
            <a:r>
              <a:rPr lang="en-US" dirty="0"/>
              <a:t> : CAT-SEP</a:t>
            </a:r>
            <a:r>
              <a:rPr lang="en-US" dirty="0">
                <a:solidFill>
                  <a:srgbClr val="00B050"/>
                </a:solidFill>
              </a:rPr>
              <a:t>20</a:t>
            </a:r>
            <a:r>
              <a:rPr lang="en-US" dirty="0"/>
              <a:t>21-</a:t>
            </a:r>
          </a:p>
          <a:p>
            <a:endParaRPr lang="en-US" dirty="0"/>
          </a:p>
          <a:p>
            <a:r>
              <a:rPr lang="en-US" dirty="0"/>
              <a:t>Feedback in case of On hold must be clear where some feedback didn’t identify the reason properly ,  it must be clear on hold feedback on material or AR or other to facilitate track and solve.</a:t>
            </a:r>
          </a:p>
        </p:txBody>
      </p:sp>
    </p:spTree>
    <p:extLst>
      <p:ext uri="{BB962C8B-B14F-4D97-AF65-F5344CB8AC3E}">
        <p14:creationId xmlns:p14="http://schemas.microsoft.com/office/powerpoint/2010/main" val="3398184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96595E-6A61-4A57-BF1D-30A4F43A6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1945CE-8212-4F22-9777-0C0C6ADBB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EC3C08-B882-4461-9065-6C0BCB81D52A}"/>
              </a:ext>
            </a:extLst>
          </p:cNvPr>
          <p:cNvSpPr/>
          <p:nvPr/>
        </p:nvSpPr>
        <p:spPr>
          <a:xfrm>
            <a:off x="2592198" y="2117872"/>
            <a:ext cx="8669851" cy="1685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11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ea typeface="+mj-ea"/>
                <a:cs typeface="+mj-cs"/>
              </a:rPr>
              <a:t>2-SOC CAT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98CF3B-720E-4B5C-B2FC-CD5FAFF33EF4}"/>
              </a:ext>
            </a:extLst>
          </p:cNvPr>
          <p:cNvSpPr/>
          <p:nvPr/>
        </p:nvSpPr>
        <p:spPr>
          <a:xfrm>
            <a:off x="29828" y="6786039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A3EAD0-C189-477C-A3CA-B03EE9132DAD}"/>
              </a:ext>
            </a:extLst>
          </p:cNvPr>
          <p:cNvSpPr/>
          <p:nvPr/>
        </p:nvSpPr>
        <p:spPr>
          <a:xfrm>
            <a:off x="0" y="5593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2730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661C4A-4F24-4352-B2BF-E528A993B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13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FB9D648-4C3C-487C-A5D3-3C7556AE6F2A}"/>
              </a:ext>
            </a:extLst>
          </p:cNvPr>
          <p:cNvGrpSpPr/>
          <p:nvPr/>
        </p:nvGrpSpPr>
        <p:grpSpPr>
          <a:xfrm>
            <a:off x="0" y="1705471"/>
            <a:ext cx="12191999" cy="4650879"/>
            <a:chOff x="0" y="2909292"/>
            <a:chExt cx="12192000" cy="344705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0902CBF-A386-4525-95BA-53F910E9A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909292"/>
              <a:ext cx="3145872" cy="3447058"/>
            </a:xfrm>
            <a:prstGeom prst="rect">
              <a:avLst/>
            </a:prstGeom>
          </p:spPr>
        </p:pic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35C36F9D-3437-4D22-BC29-FE8472FC4368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851762674"/>
                </p:ext>
              </p:extLst>
            </p:nvPr>
          </p:nvGraphicFramePr>
          <p:xfrm>
            <a:off x="3389152" y="2909292"/>
            <a:ext cx="8802848" cy="344705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F031B95A-6FD6-4FF9-8C1E-85C178CF00FA}"/>
              </a:ext>
            </a:extLst>
          </p:cNvPr>
          <p:cNvSpPr/>
          <p:nvPr/>
        </p:nvSpPr>
        <p:spPr>
          <a:xfrm>
            <a:off x="-1" y="0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523FEE-AAEC-4C0D-8776-6E2703D290DF}"/>
              </a:ext>
            </a:extLst>
          </p:cNvPr>
          <p:cNvSpPr/>
          <p:nvPr/>
        </p:nvSpPr>
        <p:spPr>
          <a:xfrm>
            <a:off x="0" y="6789861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2A8B3B-8837-43FE-AFBF-31A465AF947E}"/>
              </a:ext>
            </a:extLst>
          </p:cNvPr>
          <p:cNvSpPr/>
          <p:nvPr/>
        </p:nvSpPr>
        <p:spPr>
          <a:xfrm>
            <a:off x="3145872" y="449050"/>
            <a:ext cx="54212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3600" b="1" dirty="0">
                <a:solidFill>
                  <a:prstClr val="black"/>
                </a:solidFill>
              </a:rPr>
              <a:t>SOC CAT Progress YTD 2024</a:t>
            </a:r>
          </a:p>
        </p:txBody>
      </p:sp>
    </p:spTree>
    <p:extLst>
      <p:ext uri="{BB962C8B-B14F-4D97-AF65-F5344CB8AC3E}">
        <p14:creationId xmlns:p14="http://schemas.microsoft.com/office/powerpoint/2010/main" val="2988026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AAFDD-8FC9-49DF-B2AF-4FE1B1C81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A64DDA-FF64-45CB-A41F-8A95D6D7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0944C15-1B44-4D57-908F-3FBE7CC65A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7191133"/>
              </p:ext>
            </p:extLst>
          </p:nvPr>
        </p:nvGraphicFramePr>
        <p:xfrm>
          <a:off x="0" y="1208015"/>
          <a:ext cx="12192000" cy="32605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3016C44-C57C-4E76-821F-C7CEB1C6A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362" y="4618037"/>
            <a:ext cx="12250723" cy="16475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73910B-A2C1-4569-8B0E-DD7FAB0AAB2B}"/>
              </a:ext>
            </a:extLst>
          </p:cNvPr>
          <p:cNvSpPr txBox="1"/>
          <p:nvPr/>
        </p:nvSpPr>
        <p:spPr>
          <a:xfrm>
            <a:off x="3347208" y="318782"/>
            <a:ext cx="5863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SOC Numbers Per Category  </a:t>
            </a:r>
          </a:p>
        </p:txBody>
      </p:sp>
    </p:spTree>
    <p:extLst>
      <p:ext uri="{BB962C8B-B14F-4D97-AF65-F5344CB8AC3E}">
        <p14:creationId xmlns:p14="http://schemas.microsoft.com/office/powerpoint/2010/main" val="1031672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9C65A4-C415-4734-B2C9-B08454CB9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E44DEA-354B-4D97-846F-92587DC6A0A1}"/>
              </a:ext>
            </a:extLst>
          </p:cNvPr>
          <p:cNvSpPr txBox="1"/>
          <p:nvPr/>
        </p:nvSpPr>
        <p:spPr>
          <a:xfrm>
            <a:off x="2416029" y="159392"/>
            <a:ext cx="6635692" cy="511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3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SOC Department CAT Progress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E45089-4F0F-4F9E-992D-D2E127994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1120"/>
            <a:ext cx="12192001" cy="578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952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6A01E-530A-4C20-9A29-3F4CFBB38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131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SOC Creation by Department &amp; Observer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23376C0-BDE6-4004-8AA3-4DA7874A78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54"/>
          <a:stretch/>
        </p:blipFill>
        <p:spPr>
          <a:xfrm>
            <a:off x="218114" y="1384183"/>
            <a:ext cx="11711031" cy="490760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72B0D5-BDC5-4F71-8D2D-3AB05FAE5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C4B046-E16B-4F50-804B-CDFE1445C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16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8FE400-A977-44E9-A0F7-3529B21159F3}"/>
              </a:ext>
            </a:extLst>
          </p:cNvPr>
          <p:cNvSpPr/>
          <p:nvPr/>
        </p:nvSpPr>
        <p:spPr>
          <a:xfrm>
            <a:off x="-1" y="0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C5ADDA-5ACE-4822-B014-586AF99F2D18}"/>
              </a:ext>
            </a:extLst>
          </p:cNvPr>
          <p:cNvSpPr/>
          <p:nvPr/>
        </p:nvSpPr>
        <p:spPr>
          <a:xfrm>
            <a:off x="0" y="6786039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8152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7CDFA2-07CD-4837-B1B3-663A268B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8090B2-CF52-4060-9E22-9D5182160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17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1D7A30-AD03-4890-85AB-5B6964786805}"/>
              </a:ext>
            </a:extLst>
          </p:cNvPr>
          <p:cNvSpPr/>
          <p:nvPr/>
        </p:nvSpPr>
        <p:spPr>
          <a:xfrm>
            <a:off x="536510" y="2108542"/>
            <a:ext cx="11118980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9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ea typeface="+mj-ea"/>
                <a:cs typeface="+mj-cs"/>
              </a:rPr>
              <a:t>3-Walkthrough CAT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1C259E-FBFD-434A-A962-D36A6CB151AA}"/>
              </a:ext>
            </a:extLst>
          </p:cNvPr>
          <p:cNvSpPr/>
          <p:nvPr/>
        </p:nvSpPr>
        <p:spPr>
          <a:xfrm>
            <a:off x="29828" y="6786039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4B0B63-323A-4D5A-ACD7-35CBCA7B2C05}"/>
              </a:ext>
            </a:extLst>
          </p:cNvPr>
          <p:cNvSpPr/>
          <p:nvPr/>
        </p:nvSpPr>
        <p:spPr>
          <a:xfrm>
            <a:off x="0" y="0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0065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6490F6-DEED-4ADC-9CCE-E856594E3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18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21F5DD-D1AA-4B34-B73E-A5439A113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251795"/>
            <a:ext cx="11620500" cy="48577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063034-5A4C-48A8-8E60-A11FAE78CBA7}"/>
              </a:ext>
            </a:extLst>
          </p:cNvPr>
          <p:cNvSpPr/>
          <p:nvPr/>
        </p:nvSpPr>
        <p:spPr>
          <a:xfrm>
            <a:off x="2860646" y="251230"/>
            <a:ext cx="62497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Walkthrough CAT Progress YTD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00973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0D7FD-78D6-4604-A9AA-AD62D1C62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19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9C71E6-18C9-4B40-B787-1B745244E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846" y="136524"/>
            <a:ext cx="10167457" cy="649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70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B54AD-8B71-42FB-A685-ADD63ADB4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0592" y="1969991"/>
            <a:ext cx="9378820" cy="1325563"/>
          </a:xfrm>
        </p:spPr>
        <p:txBody>
          <a:bodyPr>
            <a:normAutofit/>
          </a:bodyPr>
          <a:lstStyle/>
          <a:p>
            <a:pPr algn="ctr"/>
            <a:r>
              <a:rPr lang="en-US" sz="8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1- Inspection Cat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471899-C89C-4793-99F8-E225F1A7B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AE7B76-91E2-4812-82C5-5FB305A5E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B204-5AE0-4181-9389-D25149F16B45}" type="slidenum">
              <a:rPr lang="en-US" smtClean="0"/>
              <a:t>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C96E06-A57A-4236-B1B3-D5CC32673135}"/>
              </a:ext>
            </a:extLst>
          </p:cNvPr>
          <p:cNvSpPr/>
          <p:nvPr/>
        </p:nvSpPr>
        <p:spPr>
          <a:xfrm>
            <a:off x="-1" y="0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AEBB90-0EA4-41B4-85D4-63573A1D96E2}"/>
              </a:ext>
            </a:extLst>
          </p:cNvPr>
          <p:cNvSpPr/>
          <p:nvPr/>
        </p:nvSpPr>
        <p:spPr>
          <a:xfrm>
            <a:off x="0" y="6786039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591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0D7FD-78D6-4604-A9AA-AD62D1C62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A75063-00A1-4F5E-A160-6228AC563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957" y="380737"/>
            <a:ext cx="10645630" cy="544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092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084D01-FBBE-4066-A6A2-199E7E811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8686"/>
            <a:ext cx="12192000" cy="323351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E6656B-5BDF-4DE8-80A9-5D1F061AB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21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971A1E-5056-455B-9738-79D720D619C4}"/>
              </a:ext>
            </a:extLst>
          </p:cNvPr>
          <p:cNvGrpSpPr/>
          <p:nvPr/>
        </p:nvGrpSpPr>
        <p:grpSpPr>
          <a:xfrm>
            <a:off x="2239861" y="4270174"/>
            <a:ext cx="8288322" cy="1704152"/>
            <a:chOff x="2236041" y="4270173"/>
            <a:chExt cx="7999022" cy="160338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B6C43A6-F2E4-42D6-B8D7-3185307656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11947" y="4270173"/>
              <a:ext cx="7523116" cy="160338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A019AD5-CFAC-4F6F-A683-CBFD417EFD6E}"/>
                </a:ext>
              </a:extLst>
            </p:cNvPr>
            <p:cNvSpPr/>
            <p:nvPr/>
          </p:nvSpPr>
          <p:spPr>
            <a:xfrm>
              <a:off x="2236041" y="4474237"/>
              <a:ext cx="1708292" cy="9469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ct val="0"/>
                </a:spcBef>
              </a:pPr>
              <a:r>
                <a:rPr lang="en-US" sz="6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" panose="020B0502040204020203" pitchFamily="34" charset="0"/>
                  <a:ea typeface="+mj-ea"/>
                  <a:cs typeface="+mj-cs"/>
                </a:rPr>
                <a:t>4- 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E1A4BB64-7041-44A8-AD31-1FA503B18244}"/>
              </a:ext>
            </a:extLst>
          </p:cNvPr>
          <p:cNvSpPr/>
          <p:nvPr/>
        </p:nvSpPr>
        <p:spPr>
          <a:xfrm>
            <a:off x="0" y="0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2FC7DC-9E44-4540-9A84-D204322FA268}"/>
              </a:ext>
            </a:extLst>
          </p:cNvPr>
          <p:cNvSpPr/>
          <p:nvPr/>
        </p:nvSpPr>
        <p:spPr>
          <a:xfrm>
            <a:off x="76899" y="6800641"/>
            <a:ext cx="12115101" cy="57359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9385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3553B4-85B9-484D-B2E6-8008E7AC9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F8961F-C738-4AC5-9915-C52F928F3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22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C7AD48-6132-4DCD-9F43-27E7C01FF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591" y="1068372"/>
            <a:ext cx="7013195" cy="43533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9B58496-8D99-406A-A083-1451A79205B8}"/>
              </a:ext>
            </a:extLst>
          </p:cNvPr>
          <p:cNvSpPr/>
          <p:nvPr/>
        </p:nvSpPr>
        <p:spPr>
          <a:xfrm>
            <a:off x="0" y="5593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397AA8-A668-4F5D-B143-E21099B41856}"/>
              </a:ext>
            </a:extLst>
          </p:cNvPr>
          <p:cNvSpPr/>
          <p:nvPr/>
        </p:nvSpPr>
        <p:spPr>
          <a:xfrm>
            <a:off x="0" y="6780446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2958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493B3A-52E0-4194-93C8-2746E7BF4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2705D-06E6-44C7-B3BE-0CAC636E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23</a:t>
            </a:fld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C6AC7E1-F504-44A5-A13C-580A1D8B650F}"/>
              </a:ext>
            </a:extLst>
          </p:cNvPr>
          <p:cNvGrpSpPr/>
          <p:nvPr/>
        </p:nvGrpSpPr>
        <p:grpSpPr>
          <a:xfrm>
            <a:off x="4118994" y="906011"/>
            <a:ext cx="411061" cy="4683154"/>
            <a:chOff x="4118994" y="906011"/>
            <a:chExt cx="411061" cy="4683154"/>
          </a:xfrm>
        </p:grpSpPr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B170B28C-F248-4C0B-8224-AA1C60DFA701}"/>
                </a:ext>
              </a:extLst>
            </p:cNvPr>
            <p:cNvSpPr/>
            <p:nvPr/>
          </p:nvSpPr>
          <p:spPr>
            <a:xfrm>
              <a:off x="4118994" y="906011"/>
              <a:ext cx="394283" cy="151002"/>
            </a:xfrm>
            <a:prstGeom prst="right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CA71EEBC-347A-4BE9-A83F-27CA0DB2924F}"/>
                </a:ext>
              </a:extLst>
            </p:cNvPr>
            <p:cNvSpPr/>
            <p:nvPr/>
          </p:nvSpPr>
          <p:spPr>
            <a:xfrm>
              <a:off x="4118994" y="4169328"/>
              <a:ext cx="394283" cy="151002"/>
            </a:xfrm>
            <a:prstGeom prst="right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B071D451-6CAF-4044-A073-E072038BC392}"/>
                </a:ext>
              </a:extLst>
            </p:cNvPr>
            <p:cNvSpPr/>
            <p:nvPr/>
          </p:nvSpPr>
          <p:spPr>
            <a:xfrm>
              <a:off x="4123188" y="2174846"/>
              <a:ext cx="394283" cy="151002"/>
            </a:xfrm>
            <a:prstGeom prst="right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481D0494-4BC2-4E7C-BC60-5281F68C4DFD}"/>
                </a:ext>
              </a:extLst>
            </p:cNvPr>
            <p:cNvSpPr/>
            <p:nvPr/>
          </p:nvSpPr>
          <p:spPr>
            <a:xfrm>
              <a:off x="4135772" y="4917347"/>
              <a:ext cx="394283" cy="151002"/>
            </a:xfrm>
            <a:prstGeom prst="right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7A833510-E771-4FF2-8E63-7C4810836FCF}"/>
                </a:ext>
              </a:extLst>
            </p:cNvPr>
            <p:cNvSpPr/>
            <p:nvPr/>
          </p:nvSpPr>
          <p:spPr>
            <a:xfrm>
              <a:off x="4135772" y="5166569"/>
              <a:ext cx="394283" cy="151002"/>
            </a:xfrm>
            <a:prstGeom prst="right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Arrow: Right 13">
              <a:extLst>
                <a:ext uri="{FF2B5EF4-FFF2-40B4-BE49-F238E27FC236}">
                  <a16:creationId xmlns:a16="http://schemas.microsoft.com/office/drawing/2014/main" id="{9D73B68A-C618-438E-B28A-78A8BBB64025}"/>
                </a:ext>
              </a:extLst>
            </p:cNvPr>
            <p:cNvSpPr/>
            <p:nvPr/>
          </p:nvSpPr>
          <p:spPr>
            <a:xfrm>
              <a:off x="4135772" y="5438163"/>
              <a:ext cx="394283" cy="151002"/>
            </a:xfrm>
            <a:prstGeom prst="right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4978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035172-4EFA-423D-AC54-593067032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7E97D7-73FF-4026-B48D-68C181A68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968A13-0023-4178-8824-4000D3361196}"/>
              </a:ext>
            </a:extLst>
          </p:cNvPr>
          <p:cNvSpPr/>
          <p:nvPr/>
        </p:nvSpPr>
        <p:spPr>
          <a:xfrm>
            <a:off x="327170" y="2108542"/>
            <a:ext cx="11864829" cy="1311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8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ea typeface="+mj-ea"/>
                <a:cs typeface="+mj-cs"/>
              </a:rPr>
              <a:t>5-TOTAL CAT Progress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D38BA1-D4CE-447F-B7AA-3C0C29E5434A}"/>
              </a:ext>
            </a:extLst>
          </p:cNvPr>
          <p:cNvSpPr/>
          <p:nvPr/>
        </p:nvSpPr>
        <p:spPr>
          <a:xfrm>
            <a:off x="0" y="5593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CD4FC9-1D14-4D8D-AEAD-0F19EB230636}"/>
              </a:ext>
            </a:extLst>
          </p:cNvPr>
          <p:cNvSpPr/>
          <p:nvPr/>
        </p:nvSpPr>
        <p:spPr>
          <a:xfrm>
            <a:off x="0" y="6780446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34469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093122-BDF8-4FBD-91EB-90C03F49AF6B}"/>
              </a:ext>
            </a:extLst>
          </p:cNvPr>
          <p:cNvSpPr/>
          <p:nvPr/>
        </p:nvSpPr>
        <p:spPr>
          <a:xfrm>
            <a:off x="-1" y="0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6D908E-3B7F-4CE6-9A90-CE6B25BB0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6769307"/>
            <a:ext cx="12192000" cy="103374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65F1147-CFFB-4C92-B788-02FA575DE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9C2DD4A-8E1D-4FD1-BE68-ACC0936E3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25</a:t>
            </a:fld>
            <a:endParaRPr lang="en-US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FE92B73D-46AC-4814-B9B3-7205F3F4CC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33395602"/>
              </p:ext>
            </p:extLst>
          </p:nvPr>
        </p:nvGraphicFramePr>
        <p:xfrm>
          <a:off x="1317072" y="1584716"/>
          <a:ext cx="10201012" cy="36919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459A97B-78A6-40AF-9408-495D007025A0}"/>
              </a:ext>
            </a:extLst>
          </p:cNvPr>
          <p:cNvSpPr txBox="1"/>
          <p:nvPr/>
        </p:nvSpPr>
        <p:spPr>
          <a:xfrm>
            <a:off x="2751589" y="288633"/>
            <a:ext cx="8078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General Overview on CAT Progress %</a:t>
            </a:r>
          </a:p>
        </p:txBody>
      </p:sp>
    </p:spTree>
    <p:extLst>
      <p:ext uri="{BB962C8B-B14F-4D97-AF65-F5344CB8AC3E}">
        <p14:creationId xmlns:p14="http://schemas.microsoft.com/office/powerpoint/2010/main" val="96710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093122-BDF8-4FBD-91EB-90C03F49AF6B}"/>
              </a:ext>
            </a:extLst>
          </p:cNvPr>
          <p:cNvSpPr/>
          <p:nvPr/>
        </p:nvSpPr>
        <p:spPr>
          <a:xfrm>
            <a:off x="-1" y="0"/>
            <a:ext cx="12192000" cy="71961"/>
          </a:xfrm>
          <a:prstGeom prst="rect">
            <a:avLst/>
          </a:prstGeom>
          <a:solidFill>
            <a:srgbClr val="FF33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6D908E-3B7F-4CE6-9A90-CE6B25BB0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6769307"/>
            <a:ext cx="12192000" cy="103374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65F1147-CFFB-4C92-B788-02FA575DE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9C2DD4A-8E1D-4FD1-BE68-ACC0936E3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26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AA53A9-F1EE-4551-880D-ABD080160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989" y="752400"/>
            <a:ext cx="9374697" cy="585551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A6A2FE4-8C45-4941-8926-9DC6D833C077}"/>
              </a:ext>
            </a:extLst>
          </p:cNvPr>
          <p:cNvSpPr/>
          <p:nvPr/>
        </p:nvSpPr>
        <p:spPr>
          <a:xfrm>
            <a:off x="872455" y="119793"/>
            <a:ext cx="1039396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32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General Overview on Department CAT Progress %</a:t>
            </a:r>
          </a:p>
        </p:txBody>
      </p:sp>
    </p:spTree>
    <p:extLst>
      <p:ext uri="{BB962C8B-B14F-4D97-AF65-F5344CB8AC3E}">
        <p14:creationId xmlns:p14="http://schemas.microsoft.com/office/powerpoint/2010/main" val="1633717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Thank you slide free | Thank you slides for ppt | Thank you PPT">
            <a:extLst>
              <a:ext uri="{FF2B5EF4-FFF2-40B4-BE49-F238E27FC236}">
                <a16:creationId xmlns:a16="http://schemas.microsoft.com/office/drawing/2014/main" id="{DA02059D-3E72-4D5B-A434-E30DD2EFA4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55C94A-1430-4F8A-8B0B-1234604B836E}"/>
              </a:ext>
            </a:extLst>
          </p:cNvPr>
          <p:cNvSpPr/>
          <p:nvPr/>
        </p:nvSpPr>
        <p:spPr>
          <a:xfrm>
            <a:off x="1054359" y="4030824"/>
            <a:ext cx="4189445" cy="3265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9ED5C3-8704-45D8-B99D-DFE34B82E5DA}"/>
              </a:ext>
            </a:extLst>
          </p:cNvPr>
          <p:cNvSpPr/>
          <p:nvPr/>
        </p:nvSpPr>
        <p:spPr>
          <a:xfrm>
            <a:off x="4575110" y="317241"/>
            <a:ext cx="3041779" cy="3918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Try This Thank You For PPT And Google Slides Template">
            <a:extLst>
              <a:ext uri="{FF2B5EF4-FFF2-40B4-BE49-F238E27FC236}">
                <a16:creationId xmlns:a16="http://schemas.microsoft.com/office/drawing/2014/main" id="{52847A28-B089-4E26-AA2C-9BCB68413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F6086B-9930-4F24-8D96-23E61DF81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KAL-CAT-27-Sept-24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A763F-06EE-41F2-A311-75B4469D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405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CF9720-3FFE-441C-81FC-8EC4B501C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KAL-CAT-27-Sept-24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C0CC5E-F4BC-4967-B2AC-7E8A03EEF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3</a:t>
            </a:fld>
            <a:endParaRPr lang="en-US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0982F39A-33F5-4A01-B7AA-0ED3A7C5F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30481" cy="635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9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88DA39-BA4E-444C-B0F1-9E69A2DAD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4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8DBE59-A173-4F81-A05A-66D6A2CC5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952" y="889233"/>
            <a:ext cx="11018420" cy="55563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92DF223-16BD-46C0-8EA8-FA28D01A8139}"/>
              </a:ext>
            </a:extLst>
          </p:cNvPr>
          <p:cNvSpPr/>
          <p:nvPr/>
        </p:nvSpPr>
        <p:spPr>
          <a:xfrm>
            <a:off x="2720829" y="136525"/>
            <a:ext cx="79751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Executer Department Progress %</a:t>
            </a:r>
          </a:p>
        </p:txBody>
      </p:sp>
    </p:spTree>
    <p:extLst>
      <p:ext uri="{BB962C8B-B14F-4D97-AF65-F5344CB8AC3E}">
        <p14:creationId xmlns:p14="http://schemas.microsoft.com/office/powerpoint/2010/main" val="507061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48D81-7424-4DC9-A6E9-82D4886E0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9115-4B17-41AD-A84A-B7CEFAA3824F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636AE11-2A27-411E-84C0-120A2B8E9F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5502454"/>
              </p:ext>
            </p:extLst>
          </p:nvPr>
        </p:nvGraphicFramePr>
        <p:xfrm>
          <a:off x="-1" y="0"/>
          <a:ext cx="12192001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72455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F05A-3571-4CB1-A480-83671ABEC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: Cancel items without justification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4B0E52-66B8-4A2A-9E71-6B84B4975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90" y="1484243"/>
            <a:ext cx="11807687" cy="523460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2A66C83-B200-45D6-9B3D-204F030E7CC2}"/>
              </a:ext>
            </a:extLst>
          </p:cNvPr>
          <p:cNvCxnSpPr>
            <a:cxnSpLocks/>
          </p:cNvCxnSpPr>
          <p:nvPr/>
        </p:nvCxnSpPr>
        <p:spPr>
          <a:xfrm flipH="1">
            <a:off x="6573078" y="3750365"/>
            <a:ext cx="1152939" cy="463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EB81206-2F59-48DF-A770-E6FCDD44E977}"/>
              </a:ext>
            </a:extLst>
          </p:cNvPr>
          <p:cNvCxnSpPr/>
          <p:nvPr/>
        </p:nvCxnSpPr>
        <p:spPr>
          <a:xfrm>
            <a:off x="7792278" y="4028661"/>
            <a:ext cx="755374" cy="530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2765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DA75-EF7A-4900-B14F-AFF11B411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Electric : Unapproved Complete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CB2983-4BB2-4F57-969B-146001D8E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37" y="1690689"/>
            <a:ext cx="9839325" cy="359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28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0EED4-5D3C-47FE-A281-3F55C481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Material: unreleased &amp; On-hold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E804DA-64F4-4B21-9CF3-DFF35333DC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186987" cy="4115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338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97D60-E2E6-44F7-AF30-912B852A4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Mechanic &amp; corrosion: Unreleased</a:t>
            </a:r>
            <a:br>
              <a:rPr lang="en-US" dirty="0"/>
            </a:br>
            <a:r>
              <a:rPr lang="en-US" dirty="0"/>
              <a:t>Admin: Cancel without feedback justification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8F8A34-E750-42EB-B631-1BC51F518A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3339" y="1690688"/>
            <a:ext cx="11211339" cy="496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15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4933</TotalTime>
  <Words>240</Words>
  <Application>Microsoft Office PowerPoint</Application>
  <PresentationFormat>Widescreen</PresentationFormat>
  <Paragraphs>66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Yu Gothic Medium</vt:lpstr>
      <vt:lpstr>Arial</vt:lpstr>
      <vt:lpstr>Bahnschrift</vt:lpstr>
      <vt:lpstr>Bahnschrift SemiBold</vt:lpstr>
      <vt:lpstr>Calibri</vt:lpstr>
      <vt:lpstr>Calibri Light</vt:lpstr>
      <vt:lpstr>Segoe Print</vt:lpstr>
      <vt:lpstr>Office Theme</vt:lpstr>
      <vt:lpstr>1_Office Theme</vt:lpstr>
      <vt:lpstr> CAT Progress Meeting</vt:lpstr>
      <vt:lpstr>1- Inspection Cat </vt:lpstr>
      <vt:lpstr>PowerPoint Presentation</vt:lpstr>
      <vt:lpstr>PowerPoint Presentation</vt:lpstr>
      <vt:lpstr>PowerPoint Presentation</vt:lpstr>
      <vt:lpstr>Security : Cancel items without justification</vt:lpstr>
      <vt:lpstr>Electric : Unapproved Complete</vt:lpstr>
      <vt:lpstr>Material: unreleased &amp; On-hold</vt:lpstr>
      <vt:lpstr>Mechanic &amp; corrosion: Unreleased Admin: Cancel without feedback justification</vt:lpstr>
      <vt:lpstr>Inspect. Plans (19-20-21-22-23) On Hold items progress @ 27-Sept-2024</vt:lpstr>
      <vt:lpstr>Oracle system notes </vt:lpstr>
      <vt:lpstr>PowerPoint Presentation</vt:lpstr>
      <vt:lpstr>PowerPoint Presentation</vt:lpstr>
      <vt:lpstr>PowerPoint Presentation</vt:lpstr>
      <vt:lpstr>PowerPoint Presentation</vt:lpstr>
      <vt:lpstr>SOC Creation by Department &amp; Observer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Inspection CAT Meeting</dc:title>
  <dc:creator>Ahmed Gomaa (Kalabsha - HSE Dept. Head)</dc:creator>
  <cp:lastModifiedBy>Basem Farag</cp:lastModifiedBy>
  <cp:revision>188</cp:revision>
  <dcterms:created xsi:type="dcterms:W3CDTF">2023-03-22T16:14:05Z</dcterms:created>
  <dcterms:modified xsi:type="dcterms:W3CDTF">2024-11-21T16:28:33Z</dcterms:modified>
</cp:coreProperties>
</file>

<file path=docProps/thumbnail.jpeg>
</file>